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72" r:id="rId10"/>
    <p:sldId id="25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0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86DDA-24F3-4EC6-B84C-6CFB22D3D1F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8A914-0FAE-4AEF-8422-272AB3AB7B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849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8A914-0FAE-4AEF-8422-272AB3AB7B5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292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200" y="404664"/>
            <a:ext cx="3048000" cy="18288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3501008"/>
            <a:ext cx="3810000" cy="29813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710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4653136"/>
            <a:ext cx="2466975" cy="18478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717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4221088"/>
            <a:ext cx="2143125" cy="21431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82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685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354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84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76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919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693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413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331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8040732" y="6611779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Ekaterina050466</a:t>
            </a:r>
            <a:endParaRPr lang="ru-RU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C0DDB-BB4F-4892-A2E0-D760CB244601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8D608-ECCD-4E22-B9F7-3C1C0F484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44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dnz10.ucoz.ua/matematika_1.jpeg" TargetMode="External"/><Relationship Id="rId2" Type="http://schemas.openxmlformats.org/officeDocument/2006/relationships/hyperlink" Target="http://player.myshared.ru/283406/data/images/img3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asyen.ru/load/shablony_prezentacij/matematika_algebra_geometrija/shablony_prezentacij_po_matematike/517-1-0-33195" TargetMode="External"/><Relationship Id="rId5" Type="http://schemas.openxmlformats.org/officeDocument/2006/relationships/hyperlink" Target="http://learn-timestables.com/images/cartoon_bg.png" TargetMode="External"/><Relationship Id="rId4" Type="http://schemas.openxmlformats.org/officeDocument/2006/relationships/hyperlink" Target="http://www.athens.kiev.ua/wordpress/wp-content/uploads/2011/01/20110117_clip_image00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Batang" pitchFamily="18" charset="-127"/>
                <a:ea typeface="Batang" pitchFamily="18" charset="-127"/>
              </a:rPr>
              <a:t>Тема урока «Длина отрезка»</a:t>
            </a:r>
            <a:endParaRPr lang="ru-RU" b="1" dirty="0">
              <a:solidFill>
                <a:srgbClr val="C00000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4810" y="4286256"/>
            <a:ext cx="4425134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Учитель математики</a:t>
            </a:r>
          </a:p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высшей квалификационной категории                        МАОУ «Фёдоровская СОШ»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Акбулакского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района Оренбургской  области</a:t>
            </a:r>
          </a:p>
          <a:p>
            <a:pPr algn="r"/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Ионова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Евгения Викторовна</a:t>
            </a:r>
          </a:p>
          <a:p>
            <a:pPr algn="ctr"/>
            <a:endParaRPr lang="ru-RU" sz="1400" b="1" dirty="0">
              <a:latin typeface="Batang" pitchFamily="18" charset="-127"/>
              <a:ea typeface="Batang" pitchFamily="18" charset="-127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908720"/>
            <a:ext cx="385192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Batang" pitchFamily="18" charset="-127"/>
                <a:ea typeface="Batang" pitchFamily="18" charset="-127"/>
                <a:cs typeface="Arial" pitchFamily="34" charset="0"/>
              </a:rPr>
              <a:t>Математика 6 класс</a:t>
            </a:r>
          </a:p>
          <a:p>
            <a:pPr algn="ctr"/>
            <a:endParaRPr lang="ru-RU" b="1" dirty="0">
              <a:latin typeface="Batang" pitchFamily="18" charset="-127"/>
              <a:ea typeface="Batang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4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Вопрос №1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8262120"/>
              </p:ext>
            </p:extLst>
          </p:nvPr>
        </p:nvGraphicFramePr>
        <p:xfrm>
          <a:off x="457200" y="1700809"/>
          <a:ext cx="8229600" cy="9361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9361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Какой рост у </a:t>
                      </a:r>
                      <a:r>
                        <a:rPr lang="ru-RU" sz="4000" b="1" dirty="0" err="1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Дюймовочки</a:t>
                      </a:r>
                      <a:r>
                        <a:rPr lang="ru-RU" sz="4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lang="ru-RU" sz="4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131790"/>
              </p:ext>
            </p:extLst>
          </p:nvPr>
        </p:nvGraphicFramePr>
        <p:xfrm>
          <a:off x="323528" y="2780928"/>
          <a:ext cx="8229600" cy="6653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665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  <a:t>1 дюйм =2,54 см</a:t>
                      </a:r>
                      <a:endParaRPr lang="ru-RU" sz="28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910249"/>
              </p:ext>
            </p:extLst>
          </p:nvPr>
        </p:nvGraphicFramePr>
        <p:xfrm>
          <a:off x="539552" y="4005064"/>
          <a:ext cx="8229600" cy="6653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665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2060"/>
                          </a:solidFill>
                          <a:effectLst/>
                        </a:rPr>
                        <a:t>Ответ:</a:t>
                      </a:r>
                      <a:r>
                        <a:rPr lang="ru-RU" sz="2800" b="1" baseline="0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2800" b="1" dirty="0" smtClean="0">
                          <a:solidFill>
                            <a:srgbClr val="002060"/>
                          </a:solidFill>
                          <a:effectLst/>
                        </a:rPr>
                        <a:t>2,54 </a:t>
                      </a: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  <a:t>см</a:t>
                      </a:r>
                      <a:endParaRPr lang="ru-RU" sz="28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63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Вопрос </a:t>
            </a:r>
            <a:r>
              <a:rPr lang="ru-RU" b="1" dirty="0" smtClean="0">
                <a:solidFill>
                  <a:srgbClr val="002060"/>
                </a:solidFill>
              </a:rPr>
              <a:t>№2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Петя решал задачу на поиск длины отрезка трижды. Трижды он получал разные ответы. Какой из ответов может быть верным?</a:t>
            </a:r>
          </a:p>
          <a:p>
            <a:pPr marL="0" lvl="0" indent="0"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А)–</a:t>
            </a:r>
            <a:r>
              <a:rPr lang="ru-RU" b="1" dirty="0">
                <a:solidFill>
                  <a:srgbClr val="002060"/>
                </a:solidFill>
              </a:rPr>
              <a:t> 34,5 </a:t>
            </a:r>
            <a:r>
              <a:rPr lang="ru-RU" b="1" dirty="0" smtClean="0">
                <a:solidFill>
                  <a:srgbClr val="002060"/>
                </a:solidFill>
              </a:rPr>
              <a:t>см</a:t>
            </a:r>
          </a:p>
          <a:p>
            <a:pPr marL="0" lvl="0" indent="0"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Б)–</a:t>
            </a:r>
            <a:r>
              <a:rPr lang="ru-RU" b="1" dirty="0">
                <a:solidFill>
                  <a:srgbClr val="002060"/>
                </a:solidFill>
              </a:rPr>
              <a:t> 7 м</a:t>
            </a:r>
          </a:p>
          <a:p>
            <a:pPr marL="0" lvl="0" indent="0"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В) 23</a:t>
            </a:r>
            <a:r>
              <a:rPr lang="ru-RU" b="1" dirty="0">
                <a:solidFill>
                  <a:srgbClr val="002060"/>
                </a:solidFill>
              </a:rPr>
              <a:t>,(2) см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185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Вопрос </a:t>
            </a:r>
            <a:r>
              <a:rPr lang="ru-RU" b="1" dirty="0" smtClean="0">
                <a:solidFill>
                  <a:srgbClr val="002060"/>
                </a:solidFill>
              </a:rPr>
              <a:t>№3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8032321"/>
              </p:ext>
            </p:extLst>
          </p:nvPr>
        </p:nvGraphicFramePr>
        <p:xfrm>
          <a:off x="457200" y="1340769"/>
          <a:ext cx="8229600" cy="33123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331236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Вижу один островок небольшой-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Зайцы на нем собрались гурьбой.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С каждой минуты вода подбиралась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К бедным зверькам; уж под ним осталось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Меньше аршина земли в ширину,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Меньше сажени в длину.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1"/>
                          </a:solidFill>
                          <a:effectLst/>
                        </a:rPr>
                        <a:t>Каковы были максимальные ширина, длина и площадь островка в современных единицах длины и площади</a:t>
                      </a:r>
                      <a:r>
                        <a:rPr lang="ru-RU" sz="2400" b="1" dirty="0" smtClean="0">
                          <a:solidFill>
                            <a:schemeClr val="accent1"/>
                          </a:solidFill>
                          <a:effectLst/>
                        </a:rPr>
                        <a:t>?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accent1"/>
                          </a:solidFill>
                          <a:effectLst/>
                        </a:rPr>
                        <a:t> </a:t>
                      </a:r>
                      <a:r>
                        <a:rPr lang="ru-RU" sz="2400" b="1" dirty="0">
                          <a:solidFill>
                            <a:schemeClr val="accent1"/>
                          </a:solidFill>
                          <a:effectLst/>
                        </a:rPr>
                        <a:t>Ответ дайте с точностью 0,1 с недостатком.</a:t>
                      </a:r>
                      <a:endParaRPr lang="ru-RU" sz="2400" b="1" dirty="0">
                        <a:solidFill>
                          <a:schemeClr val="accent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336899"/>
              </p:ext>
            </p:extLst>
          </p:nvPr>
        </p:nvGraphicFramePr>
        <p:xfrm>
          <a:off x="3131840" y="5373216"/>
          <a:ext cx="5184576" cy="9361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4576"/>
              </a:tblGrid>
              <a:tr h="9361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effectLst/>
                        </a:rPr>
                        <a:t>Ответ: максимальные размеры </a:t>
                      </a:r>
                      <a:endParaRPr lang="ru-RU" sz="2400" b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  <a:effectLst/>
                        </a:rPr>
                        <a:t>0,71 </a:t>
                      </a:r>
                      <a:r>
                        <a:rPr lang="ru-RU" sz="2400" b="1" dirty="0">
                          <a:solidFill>
                            <a:srgbClr val="C00000"/>
                          </a:solidFill>
                          <a:effectLst/>
                        </a:rPr>
                        <a:t>м, 2,13 м, 1,51 м</a:t>
                      </a:r>
                      <a:r>
                        <a:rPr lang="ru-RU" sz="2400" b="1" baseline="30000" dirty="0">
                          <a:solidFill>
                            <a:srgbClr val="C00000"/>
                          </a:solidFill>
                          <a:effectLst/>
                        </a:rPr>
                        <a:t>2</a:t>
                      </a:r>
                      <a:r>
                        <a:rPr lang="ru-RU" sz="2400" b="1" dirty="0">
                          <a:solidFill>
                            <a:srgbClr val="C00000"/>
                          </a:solidFill>
                          <a:effectLst/>
                        </a:rPr>
                        <a:t>.</a:t>
                      </a:r>
                      <a:endParaRPr lang="ru-RU" sz="24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735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530624" cy="4378498"/>
          </a:xfrm>
        </p:spPr>
        <p:txBody>
          <a:bodyPr vert="vert270">
            <a:normAutofit/>
          </a:bodyPr>
          <a:lstStyle/>
          <a:p>
            <a:r>
              <a:rPr lang="ru-RU" sz="4800" b="1" dirty="0" err="1" smtClean="0">
                <a:solidFill>
                  <a:srgbClr val="C00000"/>
                </a:solidFill>
              </a:rPr>
              <a:t>Физминутка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9792" y="404664"/>
            <a:ext cx="5987008" cy="5217443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Из-за парт мы выйдем дружно,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Но шуметь совсем не нужно,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Встали прямо, ноги вместе,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Поворот кругом на месте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Хлопнем пару раз в ладошки.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И потопаем немножко.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А теперь представим, детки,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Будто руки наши – ветки.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Покачаем ими дружно,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Словно ветер дует южный.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Ветер стих. Вздохнули дружно.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Нам урок продолжить нужно.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Подравнялись, тихо сели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И на доску посмотрели.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98997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Задача №1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7672396"/>
              </p:ext>
            </p:extLst>
          </p:nvPr>
        </p:nvGraphicFramePr>
        <p:xfrm>
          <a:off x="395536" y="1124744"/>
          <a:ext cx="8229600" cy="1280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10254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2"/>
                          </a:solidFill>
                          <a:effectLst/>
                        </a:rPr>
                        <a:t>Определите «рост» человека, о котором говорят «от горшка два вершка, а уже заказчик» ( высоту горшка считать 25 см).</a:t>
                      </a:r>
                      <a:endParaRPr lang="ru-RU" sz="2800" b="1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435999"/>
              </p:ext>
            </p:extLst>
          </p:nvPr>
        </p:nvGraphicFramePr>
        <p:xfrm>
          <a:off x="539552" y="3212976"/>
          <a:ext cx="8229600" cy="8640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8640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2"/>
                          </a:solidFill>
                          <a:effectLst/>
                        </a:rPr>
                        <a:t>Решение: </a:t>
                      </a:r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</a:rPr>
                        <a:t>1 вершок=4,5см, 2 вершка=4,5 *2=9 см, 25 +9=34 см.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235045"/>
              </p:ext>
            </p:extLst>
          </p:nvPr>
        </p:nvGraphicFramePr>
        <p:xfrm>
          <a:off x="5220072" y="4509120"/>
          <a:ext cx="2921879" cy="8640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879"/>
              </a:tblGrid>
              <a:tr h="8640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2"/>
                          </a:solidFill>
                          <a:effectLst/>
                        </a:rPr>
                        <a:t>Ответ:</a:t>
                      </a:r>
                      <a:r>
                        <a:rPr lang="ru-RU" sz="2800" b="1" baseline="0" dirty="0" smtClean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</a:rPr>
                        <a:t>34 </a:t>
                      </a:r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</a:rPr>
                        <a:t>см.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162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Задача №2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8990877"/>
              </p:ext>
            </p:extLst>
          </p:nvPr>
        </p:nvGraphicFramePr>
        <p:xfrm>
          <a:off x="251520" y="1772816"/>
          <a:ext cx="8229600" cy="2133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111685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70C0"/>
                          </a:solidFill>
                          <a:effectLst/>
                        </a:rPr>
                        <a:t>Братья сеяли пшеницу, да возили в град-столицу; знать, столица была верст 15 от села. На каком расстоянии была столица от села</a:t>
                      </a:r>
                      <a:r>
                        <a:rPr lang="ru-RU" sz="2800" b="1" dirty="0" smtClean="0">
                          <a:solidFill>
                            <a:srgbClr val="0070C0"/>
                          </a:solidFill>
                          <a:effectLst/>
                        </a:rPr>
                        <a:t>?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ru-RU" sz="2800" b="1" dirty="0">
                          <a:solidFill>
                            <a:srgbClr val="0070C0"/>
                          </a:solidFill>
                          <a:effectLst/>
                        </a:rPr>
                        <a:t>( Ответ округлите с точностью до 1с недостатком; с избытком)</a:t>
                      </a:r>
                      <a:endParaRPr lang="ru-RU" sz="28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286187"/>
              </p:ext>
            </p:extLst>
          </p:nvPr>
        </p:nvGraphicFramePr>
        <p:xfrm>
          <a:off x="467544" y="4005064"/>
          <a:ext cx="8229600" cy="426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3600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FF0000"/>
                          </a:solidFill>
                          <a:effectLst/>
                        </a:rPr>
                        <a:t>Решение:</a:t>
                      </a:r>
                      <a:r>
                        <a:rPr lang="ru-RU" sz="2800" b="1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2800" b="1" dirty="0" smtClean="0">
                          <a:solidFill>
                            <a:srgbClr val="FF0000"/>
                          </a:solidFill>
                          <a:effectLst/>
                        </a:rPr>
                        <a:t>1,066*15</a:t>
                      </a: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</a:rPr>
                        <a:t>= 15,99 (км) </a:t>
                      </a:r>
                      <a:endParaRPr lang="ru-RU" sz="2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246457"/>
              </p:ext>
            </p:extLst>
          </p:nvPr>
        </p:nvGraphicFramePr>
        <p:xfrm>
          <a:off x="2843808" y="5013176"/>
          <a:ext cx="3744416" cy="4320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4416"/>
              </a:tblGrid>
              <a:tr h="4320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  <a:t>С недостатком 15 км.</a:t>
                      </a:r>
                      <a:endParaRPr lang="ru-RU" sz="28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084417"/>
              </p:ext>
            </p:extLst>
          </p:nvPr>
        </p:nvGraphicFramePr>
        <p:xfrm>
          <a:off x="3491880" y="5877272"/>
          <a:ext cx="4608512" cy="426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08512"/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  <a:t>С </a:t>
                      </a:r>
                      <a:r>
                        <a:rPr lang="ru-RU" sz="2800" b="1" dirty="0" smtClean="0">
                          <a:solidFill>
                            <a:srgbClr val="002060"/>
                          </a:solidFill>
                          <a:effectLst/>
                        </a:rPr>
                        <a:t>избытком 16 </a:t>
                      </a: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</a:rPr>
                        <a:t>км.</a:t>
                      </a:r>
                      <a:endParaRPr lang="ru-RU" sz="28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783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Тестирование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2160346"/>
              </p:ext>
            </p:extLst>
          </p:nvPr>
        </p:nvGraphicFramePr>
        <p:xfrm>
          <a:off x="1835696" y="1772816"/>
          <a:ext cx="5184576" cy="7920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4576"/>
              </a:tblGrid>
              <a:tr h="7920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rgbClr val="002060"/>
                          </a:solidFill>
                          <a:effectLst/>
                        </a:rPr>
                        <a:t>Вариант </a:t>
                      </a:r>
                      <a:r>
                        <a:rPr lang="en-US" sz="4000" b="1" dirty="0">
                          <a:solidFill>
                            <a:srgbClr val="002060"/>
                          </a:solidFill>
                          <a:effectLst/>
                        </a:rPr>
                        <a:t>I</a:t>
                      </a:r>
                      <a:r>
                        <a:rPr lang="ru-RU" sz="4000" b="1" dirty="0">
                          <a:solidFill>
                            <a:srgbClr val="002060"/>
                          </a:solidFill>
                          <a:effectLst/>
                        </a:rPr>
                        <a:t>- </a:t>
                      </a:r>
                      <a:r>
                        <a:rPr lang="ru-RU" sz="4000" b="1" dirty="0">
                          <a:solidFill>
                            <a:srgbClr val="C00000"/>
                          </a:solidFill>
                          <a:effectLst/>
                        </a:rPr>
                        <a:t>2,4,3,1,2</a:t>
                      </a:r>
                      <a:endParaRPr lang="ru-RU" sz="40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522674" y="3244334"/>
            <a:ext cx="45015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70C0"/>
                </a:solidFill>
              </a:rPr>
              <a:t>Вариант </a:t>
            </a:r>
            <a:r>
              <a:rPr lang="en-US" sz="4000" b="1" dirty="0">
                <a:solidFill>
                  <a:srgbClr val="0070C0"/>
                </a:solidFill>
              </a:rPr>
              <a:t>II</a:t>
            </a:r>
            <a:r>
              <a:rPr lang="ru-RU" sz="4000" b="1" dirty="0">
                <a:solidFill>
                  <a:srgbClr val="0070C0"/>
                </a:solidFill>
              </a:rPr>
              <a:t> -</a:t>
            </a:r>
            <a:r>
              <a:rPr lang="ru-RU" sz="4000" b="1" dirty="0">
                <a:solidFill>
                  <a:srgbClr val="C00000"/>
                </a:solidFill>
              </a:rPr>
              <a:t>3,2,2,1,3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3848" y="4365104"/>
            <a:ext cx="55446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Оценка: 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«</a:t>
            </a:r>
            <a:r>
              <a:rPr lang="ru-RU" sz="2800" b="1" dirty="0">
                <a:solidFill>
                  <a:srgbClr val="C00000"/>
                </a:solidFill>
              </a:rPr>
              <a:t>5»</a:t>
            </a:r>
            <a:r>
              <a:rPr lang="ru-RU" sz="2800" b="1" dirty="0"/>
              <a:t> </a:t>
            </a:r>
            <a:r>
              <a:rPr lang="ru-RU" sz="2800" b="1" dirty="0">
                <a:solidFill>
                  <a:srgbClr val="002060"/>
                </a:solidFill>
              </a:rPr>
              <a:t>- выполнено верно 5 заданий; 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r>
              <a:rPr lang="ru-RU" sz="2800" b="1" dirty="0" smtClean="0">
                <a:solidFill>
                  <a:srgbClr val="C00000"/>
                </a:solidFill>
              </a:rPr>
              <a:t>«</a:t>
            </a:r>
            <a:r>
              <a:rPr lang="ru-RU" sz="2800" b="1" dirty="0">
                <a:solidFill>
                  <a:srgbClr val="C00000"/>
                </a:solidFill>
              </a:rPr>
              <a:t>4»</a:t>
            </a:r>
            <a:r>
              <a:rPr lang="ru-RU" sz="2800" b="1" dirty="0"/>
              <a:t> </a:t>
            </a:r>
            <a:r>
              <a:rPr lang="ru-RU" sz="2800" b="1" dirty="0">
                <a:solidFill>
                  <a:srgbClr val="002060"/>
                </a:solidFill>
              </a:rPr>
              <a:t>- выполнено верно 4 задания и т.д.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7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772400" cy="1362075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Домашнее задание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877236"/>
              </p:ext>
            </p:extLst>
          </p:nvPr>
        </p:nvGraphicFramePr>
        <p:xfrm>
          <a:off x="2195736" y="1844824"/>
          <a:ext cx="6635080" cy="4267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35080"/>
              </a:tblGrid>
              <a:tr h="24482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rgbClr val="002060"/>
                          </a:solidFill>
                          <a:effectLst/>
                        </a:rPr>
                        <a:t>-Найти расстояние, о котором говорится в поговорке: «Куда это, за семь верст киселя хлебать?». Каков смысл поговорки?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rgbClr val="002060"/>
                          </a:solidFill>
                          <a:effectLst/>
                        </a:rPr>
                        <a:t>-п 5.6 №1027 </a:t>
                      </a:r>
                      <a:r>
                        <a:rPr lang="ru-RU" sz="4000" b="1" dirty="0" err="1">
                          <a:solidFill>
                            <a:srgbClr val="002060"/>
                          </a:solidFill>
                          <a:effectLst/>
                        </a:rPr>
                        <a:t>б,в</a:t>
                      </a:r>
                      <a:r>
                        <a:rPr lang="ru-RU" sz="4000" b="1" dirty="0">
                          <a:solidFill>
                            <a:srgbClr val="002060"/>
                          </a:solidFill>
                          <a:effectLst/>
                        </a:rPr>
                        <a:t>, №1028</a:t>
                      </a:r>
                      <a:endParaRPr lang="ru-RU" sz="40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697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11560" y="332656"/>
            <a:ext cx="7772400" cy="461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C00000"/>
                </a:solidFill>
                <a:latin typeface="Batang" pitchFamily="18" charset="-127"/>
                <a:ea typeface="Batang" pitchFamily="18" charset="-127"/>
                <a:cs typeface="Arial" pitchFamily="34" charset="0"/>
              </a:rPr>
              <a:t>Используемые источники</a:t>
            </a:r>
            <a:endParaRPr lang="ru-RU" b="1" dirty="0">
              <a:solidFill>
                <a:srgbClr val="C00000"/>
              </a:solidFill>
              <a:latin typeface="Batang" pitchFamily="18" charset="-127"/>
              <a:ea typeface="Batang" pitchFamily="18" charset="-127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438455"/>
            <a:ext cx="8280920" cy="4940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ru-RU" dirty="0">
                <a:ea typeface="Calibri"/>
                <a:cs typeface="Times New Roman"/>
              </a:rPr>
              <a:t>Фон </a:t>
            </a:r>
            <a:r>
              <a:rPr lang="ru-RU" u="sng" dirty="0" smtClean="0">
                <a:solidFill>
                  <a:srgbClr val="0000FF"/>
                </a:solidFill>
                <a:ea typeface="Calibri"/>
                <a:cs typeface="Times New Roman"/>
                <a:hlinkClick r:id="rId2"/>
              </a:rPr>
              <a:t>http://</a:t>
            </a:r>
            <a:r>
              <a:rPr lang="ru-RU" u="sng" dirty="0">
                <a:solidFill>
                  <a:srgbClr val="0000FF"/>
                </a:solidFill>
                <a:ea typeface="Calibri"/>
                <a:cs typeface="Times New Roman"/>
                <a:hlinkClick r:id="rId2"/>
              </a:rPr>
              <a:t>player.myshared.ru/283406/data/images/img3.jpg</a:t>
            </a:r>
            <a:r>
              <a:rPr lang="ru-RU" dirty="0"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ru-RU" dirty="0">
                <a:ea typeface="Calibri"/>
                <a:cs typeface="Times New Roman"/>
              </a:rPr>
              <a:t>Слоник </a:t>
            </a:r>
            <a:r>
              <a:rPr lang="ru-RU" u="sng" dirty="0">
                <a:solidFill>
                  <a:srgbClr val="0000FF"/>
                </a:solidFill>
                <a:ea typeface="Calibri"/>
                <a:cs typeface="Times New Roman"/>
                <a:hlinkClick r:id="rId3"/>
              </a:rPr>
              <a:t>http://dnz10.ucoz.ua/matematika_1.jpeg</a:t>
            </a:r>
            <a:r>
              <a:rPr lang="ru-RU" dirty="0"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ru-RU" dirty="0">
                <a:ea typeface="Calibri"/>
                <a:cs typeface="Times New Roman"/>
              </a:rPr>
              <a:t>Мальчик </a:t>
            </a:r>
            <a:r>
              <a:rPr lang="ru-RU" u="sng" dirty="0">
                <a:solidFill>
                  <a:srgbClr val="0000FF"/>
                </a:solidFill>
                <a:ea typeface="Calibri"/>
                <a:cs typeface="Times New Roman"/>
                <a:hlinkClick r:id="rId4"/>
              </a:rPr>
              <a:t>http://www.athens.kiev.ua/wordpress/wp-content/uploads/2011/01/20110117_clip_image002.jpg</a:t>
            </a:r>
            <a:r>
              <a:rPr lang="ru-RU" dirty="0"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ru-RU" dirty="0">
                <a:ea typeface="Calibri"/>
                <a:cs typeface="Times New Roman"/>
              </a:rPr>
              <a:t>Дети </a:t>
            </a:r>
            <a:r>
              <a:rPr lang="ru-RU" u="sng" dirty="0">
                <a:solidFill>
                  <a:srgbClr val="0000FF"/>
                </a:solidFill>
                <a:ea typeface="Calibri"/>
                <a:cs typeface="Times New Roman"/>
                <a:hlinkClick r:id="rId5"/>
              </a:rPr>
              <a:t>http://learn-timestables.com/images/cartoon_bg.png</a:t>
            </a:r>
            <a:r>
              <a:rPr lang="ru-RU" dirty="0">
                <a:ea typeface="Calibri"/>
                <a:cs typeface="Times New Roman"/>
              </a:rPr>
              <a:t> </a:t>
            </a:r>
            <a:endParaRPr lang="ru-RU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dirty="0" smtClean="0">
                <a:ea typeface="Calibri"/>
                <a:cs typeface="Times New Roman"/>
                <a:hlinkClick r:id="rId6"/>
              </a:rPr>
              <a:t>http://easyen.ru/load/shablony_prezentacij/matematika_algebra_geometrija/shablony_prezentacij_po_matematike/517-1-0-33195</a:t>
            </a:r>
            <a:endParaRPr lang="ru-RU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ru-RU" dirty="0"/>
              <a:t>Никольский С.М., Потапов М. К., Решетников Н. Н. и др. «Математика. 6 класс», − М.: Просвещение, </a:t>
            </a:r>
            <a:r>
              <a:rPr lang="ru-RU" dirty="0" smtClean="0"/>
              <a:t>2017г</a:t>
            </a:r>
            <a:r>
              <a:rPr lang="ru-RU" dirty="0"/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endParaRPr lang="ru-RU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endParaRPr lang="ru-RU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endParaRPr lang="ru-RU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4234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447</Words>
  <Application>Microsoft Office PowerPoint</Application>
  <PresentationFormat>Экран (4:3)</PresentationFormat>
  <Paragraphs>68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Тема урока «Длина отрезка»</vt:lpstr>
      <vt:lpstr>Вопрос №1</vt:lpstr>
      <vt:lpstr>Вопрос №2</vt:lpstr>
      <vt:lpstr>Вопрос №3</vt:lpstr>
      <vt:lpstr>Физминутка</vt:lpstr>
      <vt:lpstr>Задача №1</vt:lpstr>
      <vt:lpstr>Задача №2</vt:lpstr>
      <vt:lpstr>Тестирование</vt:lpstr>
      <vt:lpstr>Домашнее задание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</dc:creator>
  <cp:lastModifiedBy>Ионова Евгения</cp:lastModifiedBy>
  <cp:revision>21</cp:revision>
  <dcterms:created xsi:type="dcterms:W3CDTF">2015-08-19T01:25:17Z</dcterms:created>
  <dcterms:modified xsi:type="dcterms:W3CDTF">2017-06-16T09:31:45Z</dcterms:modified>
</cp:coreProperties>
</file>